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sldIdLst>
    <p:sldId id="267" r:id="rId5"/>
    <p:sldId id="266" r:id="rId6"/>
  </p:sldIdLst>
  <p:sldSz cx="6858000" cy="9906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4F8F"/>
    <a:srgbClr val="95C6DC"/>
    <a:srgbClr val="9EABDA"/>
    <a:srgbClr val="CDD2DC"/>
    <a:srgbClr val="B8C1E4"/>
    <a:srgbClr val="564D55"/>
    <a:srgbClr val="C8D3FF"/>
    <a:srgbClr val="445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D05398-4C99-4B52-905B-8A1E8A42D65D}" v="2" dt="2025-05-22T06:00:23.5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79" autoAdjust="0"/>
    <p:restoredTop sz="94694"/>
  </p:normalViewPr>
  <p:slideViewPr>
    <p:cSldViewPr snapToGrid="0">
      <p:cViewPr varScale="1">
        <p:scale>
          <a:sx n="73" d="100"/>
          <a:sy n="73" d="100"/>
        </p:scale>
        <p:origin x="309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131FA-BFD3-44FF-B479-5725FCFE7581}" type="datetimeFigureOut">
              <a:rPr lang="fr-FR" smtClean="0"/>
              <a:t>22/05/2025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E401B-1D96-4919-BA36-78806B1B8E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999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131FA-BFD3-44FF-B479-5725FCFE7581}" type="datetimeFigureOut">
              <a:rPr lang="fr-FR" smtClean="0"/>
              <a:t>22/05/2025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E401B-1D96-4919-BA36-78806B1B8E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3414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131FA-BFD3-44FF-B479-5725FCFE7581}" type="datetimeFigureOut">
              <a:rPr lang="fr-FR" smtClean="0"/>
              <a:t>22/05/2025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E401B-1D96-4919-BA36-78806B1B8E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7505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131FA-BFD3-44FF-B479-5725FCFE7581}" type="datetimeFigureOut">
              <a:rPr lang="fr-FR" smtClean="0"/>
              <a:t>22/05/2025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E401B-1D96-4919-BA36-78806B1B8E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8046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131FA-BFD3-44FF-B479-5725FCFE7581}" type="datetimeFigureOut">
              <a:rPr lang="fr-FR" smtClean="0"/>
              <a:t>22/05/2025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E401B-1D96-4919-BA36-78806B1B8E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0526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131FA-BFD3-44FF-B479-5725FCFE7581}" type="datetimeFigureOut">
              <a:rPr lang="fr-FR" smtClean="0"/>
              <a:t>22/05/2025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E401B-1D96-4919-BA36-78806B1B8E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5946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131FA-BFD3-44FF-B479-5725FCFE7581}" type="datetimeFigureOut">
              <a:rPr lang="fr-FR" smtClean="0"/>
              <a:t>22/05/2025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E401B-1D96-4919-BA36-78806B1B8E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7608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131FA-BFD3-44FF-B479-5725FCFE7581}" type="datetimeFigureOut">
              <a:rPr lang="fr-FR" smtClean="0"/>
              <a:t>22/05/2025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E401B-1D96-4919-BA36-78806B1B8E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7345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131FA-BFD3-44FF-B479-5725FCFE7581}" type="datetimeFigureOut">
              <a:rPr lang="fr-FR" smtClean="0"/>
              <a:t>22/05/2025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E401B-1D96-4919-BA36-78806B1B8E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0235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131FA-BFD3-44FF-B479-5725FCFE7581}" type="datetimeFigureOut">
              <a:rPr lang="fr-FR" smtClean="0"/>
              <a:t>22/05/2025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E401B-1D96-4919-BA36-78806B1B8E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5344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131FA-BFD3-44FF-B479-5725FCFE7581}" type="datetimeFigureOut">
              <a:rPr lang="fr-FR" smtClean="0"/>
              <a:t>22/05/2025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E401B-1D96-4919-BA36-78806B1B8E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7360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131FA-BFD3-44FF-B479-5725FCFE7581}" type="datetimeFigureOut">
              <a:rPr lang="fr-FR" smtClean="0"/>
              <a:t>22/05/2025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E401B-1D96-4919-BA36-78806B1B8E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4870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tiff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315DC93-A745-6358-874B-486C250BC9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" r="986" b="19457"/>
          <a:stretch/>
        </p:blipFill>
        <p:spPr>
          <a:xfrm>
            <a:off x="-1" y="6147653"/>
            <a:ext cx="6858001" cy="3758348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4E110194-E649-4181-8B49-E963F32AA2F3}"/>
              </a:ext>
            </a:extLst>
          </p:cNvPr>
          <p:cNvSpPr txBox="1"/>
          <p:nvPr/>
        </p:nvSpPr>
        <p:spPr>
          <a:xfrm>
            <a:off x="307454" y="1870449"/>
            <a:ext cx="64955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400" b="1" dirty="0">
                <a:solidFill>
                  <a:srgbClr val="2D4F8F"/>
                </a:solidFill>
              </a:rPr>
              <a:t>Colloque de Formation </a:t>
            </a:r>
          </a:p>
          <a:p>
            <a:pPr algn="ctr"/>
            <a:r>
              <a:rPr lang="fr-CH" sz="2400" b="1" dirty="0">
                <a:solidFill>
                  <a:srgbClr val="2D4F8F"/>
                </a:solidFill>
              </a:rPr>
              <a:t>du Centre du Sommeil de Florimont</a:t>
            </a:r>
            <a:endParaRPr lang="fr-FR" sz="2400" dirty="0">
              <a:solidFill>
                <a:srgbClr val="2D4F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Texte 6">
            <a:extLst>
              <a:ext uri="{FF2B5EF4-FFF2-40B4-BE49-F238E27FC236}">
                <a16:creationId xmlns:a16="http://schemas.microsoft.com/office/drawing/2014/main" id="{669F18C2-3699-0B26-7F60-17F1D43FA2CE}"/>
              </a:ext>
            </a:extLst>
          </p:cNvPr>
          <p:cNvSpPr txBox="1"/>
          <p:nvPr/>
        </p:nvSpPr>
        <p:spPr>
          <a:xfrm>
            <a:off x="1874516" y="1352857"/>
            <a:ext cx="36573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3000" b="1" dirty="0">
                <a:solidFill>
                  <a:srgbClr val="2D4F8F"/>
                </a:solidFill>
              </a:rPr>
              <a:t>INVITATION</a:t>
            </a:r>
            <a:endParaRPr lang="fr-FR" sz="3000" dirty="0">
              <a:solidFill>
                <a:srgbClr val="2D4F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ZoneTexte 6">
            <a:extLst>
              <a:ext uri="{FF2B5EF4-FFF2-40B4-BE49-F238E27FC236}">
                <a16:creationId xmlns:a16="http://schemas.microsoft.com/office/drawing/2014/main" id="{850B14FB-9633-448C-35AA-3D097451C395}"/>
              </a:ext>
            </a:extLst>
          </p:cNvPr>
          <p:cNvSpPr txBox="1"/>
          <p:nvPr/>
        </p:nvSpPr>
        <p:spPr>
          <a:xfrm>
            <a:off x="1180761" y="3949347"/>
            <a:ext cx="47489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000" b="1" dirty="0">
                <a:solidFill>
                  <a:srgbClr val="2D4F8F"/>
                </a:solidFill>
              </a:rPr>
              <a:t>25 Septembre 2025 de 14h30 à 17h30</a:t>
            </a:r>
          </a:p>
          <a:p>
            <a:pPr algn="ctr"/>
            <a:r>
              <a:rPr lang="fr-CH" sz="2000" b="1" dirty="0">
                <a:solidFill>
                  <a:srgbClr val="2D4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Hôtel Alpha-Palmiers - Lausanne</a:t>
            </a:r>
            <a:endParaRPr lang="fr-FR" sz="2000" dirty="0">
              <a:solidFill>
                <a:srgbClr val="2D4F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584EF1F-E474-87E8-5C4B-0309059AA1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531" y="-41122"/>
            <a:ext cx="2918936" cy="110185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BB9AFD35-A232-B691-59C4-BDBDA8EB298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566" y="5048719"/>
            <a:ext cx="1416679" cy="373961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ED4994F8-C2DF-B665-E9F1-290AB136448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868" y="5095740"/>
            <a:ext cx="1048563" cy="37175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562D56E-F7B7-8D0D-06CC-B66F7B1AD0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529" y="5627279"/>
            <a:ext cx="702244" cy="39091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1E5FA5A-1882-0283-D3D5-E18E48DB26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593" y="5507436"/>
            <a:ext cx="1435578" cy="38949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F6E5717-7B25-04EB-B836-0109FE95B73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12" t="30705" r="25214" b="34642"/>
          <a:stretch/>
        </p:blipFill>
        <p:spPr>
          <a:xfrm>
            <a:off x="2777878" y="5523270"/>
            <a:ext cx="1636187" cy="62438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BB5FA77-0AB4-FD93-9A67-E72DD3F09BB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651" y="4786691"/>
            <a:ext cx="1085350" cy="1085350"/>
          </a:xfrm>
          <a:prstGeom prst="rect">
            <a:avLst/>
          </a:prstGeom>
        </p:spPr>
      </p:pic>
      <p:sp>
        <p:nvSpPr>
          <p:cNvPr id="35" name="ZoneTexte 6">
            <a:extLst>
              <a:ext uri="{FF2B5EF4-FFF2-40B4-BE49-F238E27FC236}">
                <a16:creationId xmlns:a16="http://schemas.microsoft.com/office/drawing/2014/main" id="{159BF5D6-5BBE-F42A-ECA4-E36AAAFCD312}"/>
              </a:ext>
            </a:extLst>
          </p:cNvPr>
          <p:cNvSpPr txBox="1"/>
          <p:nvPr/>
        </p:nvSpPr>
        <p:spPr>
          <a:xfrm>
            <a:off x="889674" y="3248579"/>
            <a:ext cx="5627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000" b="1" dirty="0">
                <a:solidFill>
                  <a:srgbClr val="2D4F8F"/>
                </a:solidFill>
              </a:rPr>
              <a:t>SAOS – traitements alternatifs à la CPAP</a:t>
            </a:r>
            <a:endParaRPr lang="fr-FR" sz="2000" dirty="0">
              <a:solidFill>
                <a:srgbClr val="2D4F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ZoneTexte 6">
            <a:extLst>
              <a:ext uri="{FF2B5EF4-FFF2-40B4-BE49-F238E27FC236}">
                <a16:creationId xmlns:a16="http://schemas.microsoft.com/office/drawing/2014/main" id="{B9A590B1-99B7-5B7B-9492-2A93D9EB54C8}"/>
              </a:ext>
            </a:extLst>
          </p:cNvPr>
          <p:cNvSpPr txBox="1"/>
          <p:nvPr/>
        </p:nvSpPr>
        <p:spPr>
          <a:xfrm>
            <a:off x="1807855" y="2976843"/>
            <a:ext cx="3657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000" b="1" dirty="0">
                <a:solidFill>
                  <a:srgbClr val="2D4F8F"/>
                </a:solidFill>
              </a:rPr>
              <a:t>THÈME</a:t>
            </a:r>
            <a:endParaRPr lang="fr-FR" sz="2000" dirty="0">
              <a:solidFill>
                <a:srgbClr val="2D4F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BC562EA4-12F3-F416-D120-A8248069F7F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34" y="5158678"/>
            <a:ext cx="1213189" cy="252926"/>
          </a:xfrm>
          <a:prstGeom prst="rect">
            <a:avLst/>
          </a:prstGeom>
        </p:spPr>
      </p:pic>
      <p:sp>
        <p:nvSpPr>
          <p:cNvPr id="40" name="Ellipse 8">
            <a:extLst>
              <a:ext uri="{FF2B5EF4-FFF2-40B4-BE49-F238E27FC236}">
                <a16:creationId xmlns:a16="http://schemas.microsoft.com/office/drawing/2014/main" id="{52A4658E-44A2-B087-4149-F1FF7B99C88F}"/>
              </a:ext>
            </a:extLst>
          </p:cNvPr>
          <p:cNvSpPr/>
          <p:nvPr/>
        </p:nvSpPr>
        <p:spPr>
          <a:xfrm rot="972098">
            <a:off x="5608458" y="6322869"/>
            <a:ext cx="1149147" cy="119012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chemeClr val="tx2"/>
            </a:solidFill>
          </a:ln>
          <a:effectLst>
            <a:outerShdw blurRad="50800" dist="38100" dir="2700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fr-CH" sz="1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 crédits SSN, SSPP, SSSC, crédits SSP et MIG demandés</a:t>
            </a:r>
          </a:p>
        </p:txBody>
      </p:sp>
    </p:spTree>
    <p:extLst>
      <p:ext uri="{BB962C8B-B14F-4D97-AF65-F5344CB8AC3E}">
        <p14:creationId xmlns:p14="http://schemas.microsoft.com/office/powerpoint/2010/main" val="2771651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oneTexte 6">
            <a:extLst>
              <a:ext uri="{FF2B5EF4-FFF2-40B4-BE49-F238E27FC236}">
                <a16:creationId xmlns:a16="http://schemas.microsoft.com/office/drawing/2014/main" id="{D22BFD21-6C4D-C45D-E676-27DC91221A00}"/>
              </a:ext>
            </a:extLst>
          </p:cNvPr>
          <p:cNvSpPr txBox="1"/>
          <p:nvPr/>
        </p:nvSpPr>
        <p:spPr>
          <a:xfrm>
            <a:off x="-1" y="8103220"/>
            <a:ext cx="68938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600" b="1" dirty="0">
                <a:solidFill>
                  <a:srgbClr val="2D4F8F"/>
                </a:solidFill>
              </a:rPr>
              <a:t>Nous nous réjouissons de vous accueillir pour cette session de formation et d’échanges enrichissants sur les alternatives thérapeutiques au SAOS.</a:t>
            </a:r>
          </a:p>
          <a:p>
            <a:pPr algn="ctr"/>
            <a:endParaRPr lang="fr-CH" sz="1600" b="1" dirty="0">
              <a:solidFill>
                <a:srgbClr val="2D4F8F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E110194-E649-4181-8B49-E963F32AA2F3}"/>
              </a:ext>
            </a:extLst>
          </p:cNvPr>
          <p:cNvSpPr txBox="1"/>
          <p:nvPr/>
        </p:nvSpPr>
        <p:spPr>
          <a:xfrm>
            <a:off x="181213" y="1104461"/>
            <a:ext cx="64955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3000" b="1" dirty="0">
                <a:solidFill>
                  <a:srgbClr val="2D4F8F"/>
                </a:solidFill>
              </a:rPr>
              <a:t>PROGRAMME</a:t>
            </a:r>
            <a:endParaRPr lang="fr-FR" sz="3000" dirty="0">
              <a:solidFill>
                <a:srgbClr val="2D4F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4CF5F543-457A-4A76-BEB4-B1EF11970F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6771740"/>
              </p:ext>
            </p:extLst>
          </p:nvPr>
        </p:nvGraphicFramePr>
        <p:xfrm>
          <a:off x="0" y="1870995"/>
          <a:ext cx="6893805" cy="567761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122947">
                  <a:extLst>
                    <a:ext uri="{9D8B030D-6E8A-4147-A177-3AD203B41FA5}">
                      <a16:colId xmlns:a16="http://schemas.microsoft.com/office/drawing/2014/main" val="1373529547"/>
                    </a:ext>
                  </a:extLst>
                </a:gridCol>
                <a:gridCol w="5770858">
                  <a:extLst>
                    <a:ext uri="{9D8B030D-6E8A-4147-A177-3AD203B41FA5}">
                      <a16:colId xmlns:a16="http://schemas.microsoft.com/office/drawing/2014/main" val="3274796610"/>
                    </a:ext>
                  </a:extLst>
                </a:gridCol>
              </a:tblGrid>
              <a:tr h="643798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fr-FR" sz="1800" b="1" dirty="0">
                          <a:solidFill>
                            <a:srgbClr val="2D4F8F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14h30 –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fr-FR" sz="1800" b="1" dirty="0">
                          <a:solidFill>
                            <a:srgbClr val="2D4F8F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14h50</a:t>
                      </a:r>
                      <a:endParaRPr lang="fr-CH" sz="1800" b="1" dirty="0">
                        <a:solidFill>
                          <a:srgbClr val="2D4F8F"/>
                        </a:solidFill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C6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800" b="1" dirty="0">
                          <a:solidFill>
                            <a:srgbClr val="2D4F8F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Accueil et Introduction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Dr</a:t>
                      </a:r>
                      <a:r>
                        <a:rPr lang="fr-CH" sz="18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Nicolas Petitpierre, Pneumologue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C6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575530"/>
                  </a:ext>
                </a:extLst>
              </a:tr>
              <a:tr h="848018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fr-CH" sz="1800" b="1" dirty="0">
                          <a:solidFill>
                            <a:srgbClr val="2D4F8F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14h50 – 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fr-CH" sz="1800" b="1" dirty="0">
                          <a:solidFill>
                            <a:srgbClr val="2D4F8F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15h20</a:t>
                      </a:r>
                      <a:endParaRPr lang="fr-FR" sz="1800" dirty="0">
                        <a:solidFill>
                          <a:srgbClr val="2D4F8F"/>
                        </a:solidFill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C6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800" b="1" kern="1200" dirty="0">
                          <a:solidFill>
                            <a:srgbClr val="2D4F8F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Orthèses d'avancement mandibulaire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800" b="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Dr Benoît Cabri-Witzer, Médecin-dentiste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C6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650558"/>
                  </a:ext>
                </a:extLst>
              </a:tr>
              <a:tr h="848018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fr-CH" sz="1800" b="1" kern="1200" dirty="0">
                          <a:solidFill>
                            <a:srgbClr val="2D4F8F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15h20</a:t>
                      </a:r>
                      <a:r>
                        <a:rPr lang="fr-CH" sz="1800" b="1" kern="1200" baseline="0" dirty="0">
                          <a:solidFill>
                            <a:srgbClr val="2D4F8F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CH" sz="1800" b="1" kern="1200" dirty="0">
                          <a:solidFill>
                            <a:srgbClr val="2D4F8F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– 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fr-CH" sz="1800" b="1" kern="1200" dirty="0">
                          <a:solidFill>
                            <a:srgbClr val="2D4F8F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15h50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C6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800" b="1" kern="1200" dirty="0">
                          <a:solidFill>
                            <a:srgbClr val="2D4F8F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Traitements positionnels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800" b="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Dre. Maura Prella</a:t>
                      </a:r>
                      <a:r>
                        <a:rPr lang="fr-CH" sz="1800" b="0" kern="1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, Pneumologue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b="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C6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1588488"/>
                  </a:ext>
                </a:extLst>
              </a:tr>
              <a:tr h="802518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fr-CH" sz="1800" b="1" dirty="0">
                          <a:solidFill>
                            <a:srgbClr val="2D4F8F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16h10 – 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fr-CH" sz="1800" b="1" dirty="0">
                          <a:solidFill>
                            <a:srgbClr val="2D4F8F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16h40</a:t>
                      </a:r>
                      <a:endParaRPr lang="fr-FR" sz="1800" dirty="0">
                        <a:solidFill>
                          <a:srgbClr val="2D4F8F"/>
                        </a:solidFill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C6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H" sz="1800" b="1" kern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800" b="1" kern="1200" dirty="0">
                          <a:solidFill>
                            <a:srgbClr val="2D4F8F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Traitements chirurgicaux : avancement bimaxillaire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400" b="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Dre. Nathalie Portier-Marret, Chirurgie Orale et Maxillo-faciale</a:t>
                      </a:r>
                      <a:br>
                        <a:rPr lang="fr-CH" sz="1400" b="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</a:br>
                      <a:r>
                        <a:rPr lang="fr-CH" sz="1400" b="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Dr Olivier Esnault, Chirurgie Orale et Maxillo-faciale, ORL &amp; chirurgie cervico-faciale)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C6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0748098"/>
                  </a:ext>
                </a:extLst>
              </a:tr>
              <a:tr h="802518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fr-CH" sz="1800" b="1" kern="1200" dirty="0">
                          <a:solidFill>
                            <a:srgbClr val="2D4F8F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16h40</a:t>
                      </a:r>
                      <a:r>
                        <a:rPr lang="fr-CH" sz="1800" b="1" kern="1200" baseline="0" dirty="0">
                          <a:solidFill>
                            <a:srgbClr val="2D4F8F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CH" sz="1800" b="1" kern="1200" dirty="0">
                          <a:solidFill>
                            <a:srgbClr val="2D4F8F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– 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fr-CH" sz="1800" b="1" kern="1200" dirty="0">
                          <a:solidFill>
                            <a:srgbClr val="2D4F8F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17h10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C6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800" b="1" kern="1200" dirty="0">
                          <a:solidFill>
                            <a:srgbClr val="2D4F8F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Stimulation de l'hypoglosse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800" b="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Dr. Karma Lambercy, ORL</a:t>
                      </a:r>
                      <a:endParaRPr lang="fr-FR" sz="1800" b="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C6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2475157"/>
                  </a:ext>
                </a:extLst>
              </a:tr>
              <a:tr h="802518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fr-FR" sz="1800" b="1" kern="1200" dirty="0">
                          <a:solidFill>
                            <a:srgbClr val="2D4F8F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17h10 – 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fr-FR" sz="1800" b="1" kern="1200" dirty="0">
                          <a:solidFill>
                            <a:srgbClr val="2D4F8F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17h40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C6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800" b="1" kern="1200" dirty="0">
                          <a:solidFill>
                            <a:srgbClr val="2D4F8F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Perte de poids et nouveaux traitements pharmacologiques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800" b="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Dre Chiara Ferrario, Endocrinologie / diabétologie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b="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C6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9071002"/>
                  </a:ext>
                </a:extLst>
              </a:tr>
            </a:tbl>
          </a:graphicData>
        </a:graphic>
      </p:graphicFrame>
      <p:pic>
        <p:nvPicPr>
          <p:cNvPr id="13" name="Image 12">
            <a:extLst>
              <a:ext uri="{FF2B5EF4-FFF2-40B4-BE49-F238E27FC236}">
                <a16:creationId xmlns:a16="http://schemas.microsoft.com/office/drawing/2014/main" id="{BB9AFD35-A232-B691-59C4-BDBDA8EB298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30" y="9471739"/>
            <a:ext cx="1416679" cy="373961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ED4994F8-C2DF-B665-E9F1-290AB136448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009" y="9598795"/>
            <a:ext cx="919053" cy="32583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0F1DE84-2BB6-1308-0C91-90FD2A680877}"/>
              </a:ext>
            </a:extLst>
          </p:cNvPr>
          <p:cNvSpPr txBox="1"/>
          <p:nvPr/>
        </p:nvSpPr>
        <p:spPr>
          <a:xfrm>
            <a:off x="-224589" y="28234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H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C2A3594-BD01-F7C8-28E1-6F7E80EA0C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531" y="83854"/>
            <a:ext cx="2918936" cy="110185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3FD363B-E486-224F-000B-1D422F02E8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451" y="9598794"/>
            <a:ext cx="585334" cy="32583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0AC3CA1-C7BD-A9D6-8B5E-B5E4664AF3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857" y="9514027"/>
            <a:ext cx="1091842" cy="29623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EB9E0E8-2AC3-840E-3E57-F90DD323799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12" t="30705" r="25214" b="34642"/>
          <a:stretch/>
        </p:blipFill>
        <p:spPr>
          <a:xfrm>
            <a:off x="4730394" y="9567477"/>
            <a:ext cx="887094" cy="33852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E46FF3D-99CB-7909-CE36-AD5C64562F0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384" y="9376533"/>
            <a:ext cx="770357" cy="77035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FF8DBA9-43C3-11D5-0F5B-135843397A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3" y="9677727"/>
            <a:ext cx="805700" cy="167973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6A2AA58-2DD7-85A7-B84F-7CFA3E93E28B}"/>
              </a:ext>
            </a:extLst>
          </p:cNvPr>
          <p:cNvSpPr/>
          <p:nvPr/>
        </p:nvSpPr>
        <p:spPr>
          <a:xfrm>
            <a:off x="3045168" y="4056658"/>
            <a:ext cx="1509233" cy="433423"/>
          </a:xfrm>
          <a:prstGeom prst="roundRect">
            <a:avLst/>
          </a:prstGeom>
          <a:solidFill>
            <a:srgbClr val="2D4F8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3666192E-D320-421A-9A91-9490C8EC0188}"/>
              </a:ext>
            </a:extLst>
          </p:cNvPr>
          <p:cNvSpPr txBox="1"/>
          <p:nvPr/>
        </p:nvSpPr>
        <p:spPr>
          <a:xfrm>
            <a:off x="3045168" y="4073314"/>
            <a:ext cx="1663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Pause café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6A9A622-28E1-F345-AF5F-8B32DBA7DE9A}"/>
              </a:ext>
            </a:extLst>
          </p:cNvPr>
          <p:cNvSpPr/>
          <p:nvPr/>
        </p:nvSpPr>
        <p:spPr>
          <a:xfrm>
            <a:off x="1972027" y="7344378"/>
            <a:ext cx="3834325" cy="433423"/>
          </a:xfrm>
          <a:prstGeom prst="roundRect">
            <a:avLst/>
          </a:prstGeom>
          <a:solidFill>
            <a:srgbClr val="2D4F8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4" name="ZoneTexte 19">
            <a:extLst>
              <a:ext uri="{FF2B5EF4-FFF2-40B4-BE49-F238E27FC236}">
                <a16:creationId xmlns:a16="http://schemas.microsoft.com/office/drawing/2014/main" id="{980D8CB7-524D-69A0-E10D-A7BEAADCD525}"/>
              </a:ext>
            </a:extLst>
          </p:cNvPr>
          <p:cNvSpPr txBox="1"/>
          <p:nvPr/>
        </p:nvSpPr>
        <p:spPr>
          <a:xfrm>
            <a:off x="1972027" y="7361035"/>
            <a:ext cx="39340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Apéritif et échanges informels </a:t>
            </a:r>
          </a:p>
        </p:txBody>
      </p:sp>
    </p:spTree>
    <p:extLst>
      <p:ext uri="{BB962C8B-B14F-4D97-AF65-F5344CB8AC3E}">
        <p14:creationId xmlns:p14="http://schemas.microsoft.com/office/powerpoint/2010/main" val="379501470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4E2DE896EA0446A40F91F7091A3123" ma:contentTypeVersion="6" ma:contentTypeDescription="Create a new document." ma:contentTypeScope="" ma:versionID="c52f03c7621e862028f86fc4403ecd3a">
  <xsd:schema xmlns:xsd="http://www.w3.org/2001/XMLSchema" xmlns:xs="http://www.w3.org/2001/XMLSchema" xmlns:p="http://schemas.microsoft.com/office/2006/metadata/properties" xmlns:ns3="be5b9e5d-3ba6-4483-8379-478e6221adfa" targetNamespace="http://schemas.microsoft.com/office/2006/metadata/properties" ma:root="true" ma:fieldsID="e8c167f071228c5eac61d4da36afcc8c" ns3:_="">
    <xsd:import namespace="be5b9e5d-3ba6-4483-8379-478e6221adfa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5b9e5d-3ba6-4483-8379-478e6221adfa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e5b9e5d-3ba6-4483-8379-478e6221adfa" xsi:nil="true"/>
  </documentManagement>
</p:properties>
</file>

<file path=customXml/itemProps1.xml><?xml version="1.0" encoding="utf-8"?>
<ds:datastoreItem xmlns:ds="http://schemas.openxmlformats.org/officeDocument/2006/customXml" ds:itemID="{ED4E5F1D-D422-4DB9-A578-3876292EE4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e5b9e5d-3ba6-4483-8379-478e6221adf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50C2513-7CC3-4216-91B3-21EBBE4A866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07A8AA7-CFBE-4E86-AC0B-E855E30C12FF}">
  <ds:schemaRefs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purl.org/dc/terms/"/>
    <ds:schemaRef ds:uri="be5b9e5d-3ba6-4483-8379-478e6221adfa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164</Words>
  <Application>Microsoft Office PowerPoint</Application>
  <PresentationFormat>Format A4 (210 x 297 mm)</PresentationFormat>
  <Paragraphs>37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cp:lastPrinted>2025-05-20T18:24:15Z</cp:lastPrinted>
  <dcterms:created xsi:type="dcterms:W3CDTF">2024-07-02T20:22:44Z</dcterms:created>
  <dcterms:modified xsi:type="dcterms:W3CDTF">2025-05-22T06:00:23Z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0x010100554E2DE896EA0446A40F91F7091A3123</vt:lpwstr>
  </property>
</Properties>
</file>